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2" roundtripDataSignature="AMtx7mjjQ4BvqEQQL0VvlYOSXbdpwVBa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F0FDE78-95AD-4E35-B20C-EFD223E34850}">
  <a:tblStyle styleId="{5F0FDE78-95AD-4E35-B20C-EFD223E348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customschemas.google.com/relationships/presentationmetadata" Target="metadata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480aeb870c_1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480aeb870c_1_1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80aeb870c_1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480aeb870c_1_1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80aeb870c_1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480aeb870c_1_1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95623474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4956234743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49d21d6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49749d21d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49749d21d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80aeb870c_1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480aeb870c_1_1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480aeb870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3" name="Google Shape;63;g3480aeb870c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480aeb870c_1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3480aeb870c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480aeb870c_1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3480aeb870c_1_10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9394f7cbb_0_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9394f7cbb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349394f7cbb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484d839c60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3484d839c60_0_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80aeb870c_1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3480aeb870c_1_10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05d036c9a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405d036c9a_0_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05d036c9a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405d036c9a_0_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1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3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/>
          <p:nvPr>
            <p:ph type="ctrTitle"/>
          </p:nvPr>
        </p:nvSpPr>
        <p:spPr>
          <a:xfrm>
            <a:off x="1702850" y="4412250"/>
            <a:ext cx="7302600" cy="16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6578"/>
              <a:buFont typeface="Arial"/>
              <a:buNone/>
            </a:pPr>
            <a:br>
              <a:rPr lang="en-US"/>
            </a:br>
            <a:r>
              <a:rPr lang="en-US" sz="3377"/>
              <a:t>Team 37: Microhistological Analysis of the Dietary Habits of Sheep</a:t>
            </a:r>
            <a:endParaRPr sz="3377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6087"/>
              <a:buFont typeface="Arial"/>
              <a:buNone/>
            </a:pPr>
            <a:br>
              <a:rPr lang="en-US"/>
            </a:br>
            <a:r>
              <a:rPr lang="en-US" sz="2044"/>
              <a:t>Godson Edewor, Arnav Gokhale, Jack Nelson, and Nate Scott</a:t>
            </a:r>
            <a:br>
              <a:rPr lang="en-US"/>
            </a:br>
            <a:r>
              <a:rPr lang="en-US" sz="2266"/>
              <a:t>TA:</a:t>
            </a:r>
            <a:r>
              <a:rPr lang="en-US" sz="2044"/>
              <a:t> Sabyasachi Gupta</a:t>
            </a:r>
            <a:br>
              <a:rPr lang="en-US" sz="2044"/>
            </a:br>
            <a:r>
              <a:rPr lang="en-US" sz="2266"/>
              <a:t>Sponsor:</a:t>
            </a:r>
            <a:r>
              <a:rPr lang="en-US" sz="2044"/>
              <a:t> John Lusher</a:t>
            </a:r>
            <a:endParaRPr sz="2044"/>
          </a:p>
        </p:txBody>
      </p:sp>
      <p:sp>
        <p:nvSpPr>
          <p:cNvPr id="59" name="Google Shape;59;p2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60" name="Google Shape;6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480aeb870c_1_11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Machine Learning Accomplishments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0000"/>
              <a:buFont typeface="Arial"/>
              <a:buNone/>
            </a:pPr>
            <a:r>
              <a:rPr b="0" lang="en-US" sz="2000"/>
              <a:t>Godson Edewor</a:t>
            </a:r>
            <a:endParaRPr b="0" sz="2000"/>
          </a:p>
        </p:txBody>
      </p:sp>
      <p:sp>
        <p:nvSpPr>
          <p:cNvPr id="134" name="Google Shape;134;g3480aeb870c_1_112"/>
          <p:cNvSpPr txBox="1"/>
          <p:nvPr>
            <p:ph idx="1" type="body"/>
          </p:nvPr>
        </p:nvSpPr>
        <p:spPr>
          <a:xfrm>
            <a:off x="329425" y="2363975"/>
            <a:ext cx="8229600" cy="3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544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Validated +90% Accurate ML Solution</a:t>
            </a:r>
            <a:endParaRPr/>
          </a:p>
          <a:p>
            <a:pPr indent="0" lvl="0" marL="457200" rtl="0" algn="l">
              <a:spcBef>
                <a:spcPts val="544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-342900" lvl="0" marL="457200" rtl="0" algn="l">
              <a:spcBef>
                <a:spcPts val="544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Implemented</a:t>
            </a:r>
            <a:r>
              <a:rPr lang="en-US"/>
              <a:t> InceptionV3 Backbone + CNN Head Transfer Learning Style</a:t>
            </a:r>
            <a:endParaRPr/>
          </a:p>
          <a:p>
            <a:pPr indent="0" lvl="0" marL="457200" rtl="0" algn="l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544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Created One to One Heat Map output from ML Inference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80aeb870c_1_128"/>
          <p:cNvSpPr txBox="1"/>
          <p:nvPr>
            <p:ph type="title"/>
          </p:nvPr>
        </p:nvSpPr>
        <p:spPr>
          <a:xfrm>
            <a:off x="405650" y="884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Machine Learning Accomplishments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0000"/>
              <a:buFont typeface="Arial"/>
              <a:buNone/>
            </a:pPr>
            <a:r>
              <a:rPr b="0" lang="en-US" sz="2000"/>
              <a:t>Godson Edewor</a:t>
            </a:r>
            <a:endParaRPr/>
          </a:p>
        </p:txBody>
      </p:sp>
      <p:pic>
        <p:nvPicPr>
          <p:cNvPr id="140" name="Google Shape;140;g3480aeb870c_1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400" y="2284850"/>
            <a:ext cx="4260525" cy="38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3480aeb870c_1_128"/>
          <p:cNvSpPr txBox="1"/>
          <p:nvPr/>
        </p:nvSpPr>
        <p:spPr>
          <a:xfrm>
            <a:off x="0" y="1687875"/>
            <a:ext cx="4883400" cy="55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dk1"/>
                </a:solidFill>
              </a:rPr>
              <a:t>Challenges</a:t>
            </a:r>
            <a:endParaRPr sz="2500" u="sng">
              <a:solidFill>
                <a:schemeClr val="dk1"/>
              </a:solidFill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80% accuracy plateau</a:t>
            </a:r>
            <a:endParaRPr sz="2200">
              <a:solidFill>
                <a:schemeClr val="dk1"/>
              </a:solidFill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Finding the best app host for trained model</a:t>
            </a:r>
            <a:endParaRPr sz="2200">
              <a:solidFill>
                <a:schemeClr val="dk1"/>
              </a:solidFill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Backfilling the heatmap for whitespaces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dk1"/>
                </a:solidFill>
              </a:rPr>
              <a:t>Solutions</a:t>
            </a:r>
            <a:endParaRPr sz="2500" u="sng">
              <a:solidFill>
                <a:schemeClr val="dk1"/>
              </a:solidFill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Implemented InceptionV3 backbone to enhance model</a:t>
            </a:r>
            <a:endParaRPr sz="2200">
              <a:solidFill>
                <a:schemeClr val="dk1"/>
              </a:solidFill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Used ONNX to convert weights for .NET applications</a:t>
            </a:r>
            <a:endParaRPr sz="2200">
              <a:solidFill>
                <a:schemeClr val="dk1"/>
              </a:solidFill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Implemented checking math to </a:t>
            </a:r>
            <a:r>
              <a:rPr lang="en-US" sz="2200">
                <a:solidFill>
                  <a:schemeClr val="dk1"/>
                </a:solidFill>
              </a:rPr>
              <a:t>track</a:t>
            </a:r>
            <a:r>
              <a:rPr lang="en-US" sz="2200">
                <a:solidFill>
                  <a:schemeClr val="dk1"/>
                </a:solidFill>
              </a:rPr>
              <a:t> whitespaces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480aeb870c_1_13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Machine Learning Accomplishments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0000"/>
              <a:buFont typeface="Arial"/>
              <a:buNone/>
            </a:pPr>
            <a:r>
              <a:rPr b="0" lang="en-US" sz="2000"/>
              <a:t>Godson Edewor</a:t>
            </a:r>
            <a:endParaRPr/>
          </a:p>
        </p:txBody>
      </p:sp>
      <p:pic>
        <p:nvPicPr>
          <p:cNvPr id="147" name="Google Shape;147;g3480aeb870c_1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0375"/>
            <a:ext cx="4587424" cy="31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3480aeb870c_1_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7426" y="2288712"/>
            <a:ext cx="4587424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956234743_0_0"/>
          <p:cNvSpPr txBox="1"/>
          <p:nvPr>
            <p:ph type="title"/>
          </p:nvPr>
        </p:nvSpPr>
        <p:spPr>
          <a:xfrm>
            <a:off x="457200" y="9729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Results</a:t>
            </a:r>
            <a:endParaRPr/>
          </a:p>
        </p:txBody>
      </p:sp>
      <p:graphicFrame>
        <p:nvGraphicFramePr>
          <p:cNvPr id="154" name="Google Shape;154;g34956234743_0_0"/>
          <p:cNvGraphicFramePr/>
          <p:nvPr/>
        </p:nvGraphicFramePr>
        <p:xfrm>
          <a:off x="876300" y="202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{5F0FDE78-95AD-4E35-B20C-EFD223E34850}</a:tableStyleId>
              </a:tblPr>
              <a:tblGrid>
                <a:gridCol w="2035925"/>
                <a:gridCol w="1269275"/>
                <a:gridCol w="1227250"/>
                <a:gridCol w="1437300"/>
                <a:gridCol w="1269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Item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Spec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Minimum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Average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Maximum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Image Upload Time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&lt;20 seconds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9.95 s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13.67 s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15.92 s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0E0E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ML Process Time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&lt;3 minutes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1:16 min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1:43 min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2:14 min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Application Load Time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&lt;10 seconds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0.71 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1.83 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18.64 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Database Pass Time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&lt;10 seconds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2.55 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4.31 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6.19 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5" name="Google Shape;155;g34956234743_0_0"/>
          <p:cNvGraphicFramePr/>
          <p:nvPr/>
        </p:nvGraphicFramePr>
        <p:xfrm>
          <a:off x="876300" y="415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{5F0FDE78-95AD-4E35-B20C-EFD223E34850}</a:tableStyleId>
              </a:tblPr>
              <a:tblGrid>
                <a:gridCol w="3447375"/>
                <a:gridCol w="861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Item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Met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 Runtime Errors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Device Requirements (&gt;8GB of RAM and Disk Space, Modern Multi-Processor)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Seamless Resizing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Application can be installed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9749d21d6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Integrated System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g349749d21d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850" y="1852877"/>
            <a:ext cx="4233403" cy="4700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349749d21d6_0_0" title="HeatMapLegen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3051" y="3478801"/>
            <a:ext cx="1626175" cy="144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80aeb870c_1_12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169" name="Google Shape;169;g3480aeb870c_1_122"/>
          <p:cNvSpPr txBox="1"/>
          <p:nvPr>
            <p:ph idx="1" type="body"/>
          </p:nvPr>
        </p:nvSpPr>
        <p:spPr>
          <a:xfrm>
            <a:off x="457200" y="2049270"/>
            <a:ext cx="822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had no functional changes from our CONOPs design</a:t>
            </a:r>
            <a:endParaRPr/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All system flows, ML analysis, and Database storage were implemented and validated as planned</a:t>
            </a:r>
            <a:endParaRPr/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Current Status: All Integration and Validation complete, currently testing until Demo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80aeb870c_1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Problem Overview</a:t>
            </a:r>
            <a:endParaRPr/>
          </a:p>
        </p:txBody>
      </p:sp>
      <p:sp>
        <p:nvSpPr>
          <p:cNvPr id="66" name="Google Shape;66;g3480aeb870c_1_0"/>
          <p:cNvSpPr txBox="1"/>
          <p:nvPr>
            <p:ph idx="1" type="body"/>
          </p:nvPr>
        </p:nvSpPr>
        <p:spPr>
          <a:xfrm>
            <a:off x="457200" y="1838250"/>
            <a:ext cx="55422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1081"/>
              <a:buNone/>
            </a:pPr>
            <a:r>
              <a:rPr lang="en-US" sz="2400"/>
              <a:t>Problem Statement:</a:t>
            </a:r>
            <a:endParaRPr sz="2400"/>
          </a:p>
          <a:p>
            <a:pPr indent="-3695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TAMU AgriLife is currently investigating the Dietary Habits of Sheep and the effect it has on their wool.</a:t>
            </a:r>
            <a:endParaRPr sz="24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1081"/>
              <a:buNone/>
            </a:pPr>
            <a:r>
              <a:t/>
            </a:r>
            <a:endParaRPr sz="2400"/>
          </a:p>
          <a:p>
            <a:pPr indent="-3695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This can be a very time consuming effort, when analyzing microscopic samples by hand.</a:t>
            </a:r>
            <a:endParaRPr sz="2400"/>
          </a:p>
          <a:p>
            <a: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2806"/>
              <a:buNone/>
            </a:pPr>
            <a:r>
              <a:rPr lang="en-US" sz="2350"/>
              <a:t>Solution Proposal:</a:t>
            </a:r>
            <a:endParaRPr sz="2350"/>
          </a:p>
          <a:p>
            <a:pPr indent="-3666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350"/>
              <a:t>GrazeView AI will allow the process of analyzing these microscope slides to become automated.</a:t>
            </a:r>
            <a:endParaRPr sz="235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2806"/>
              <a:buNone/>
            </a:pPr>
            <a:r>
              <a:t/>
            </a:r>
            <a:endParaRPr sz="2350"/>
          </a:p>
          <a:p>
            <a:pPr indent="-3666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350"/>
              <a:t>This will save TAMU AgriLife both time and money spent in training individuals that analyze by hand.</a:t>
            </a:r>
            <a:endParaRPr sz="2350"/>
          </a:p>
        </p:txBody>
      </p:sp>
      <p:pic>
        <p:nvPicPr>
          <p:cNvPr id="67" name="Google Shape;67;g3480aeb870c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7075" y="2809152"/>
            <a:ext cx="2839798" cy="2695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80aeb870c_1_51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Project Diagram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2980"/>
          </a:p>
        </p:txBody>
      </p:sp>
      <p:pic>
        <p:nvPicPr>
          <p:cNvPr id="73" name="Google Shape;73;g3480aeb870c_1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25" y="2279650"/>
            <a:ext cx="8336549" cy="36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480aeb870c_1_101"/>
          <p:cNvSpPr txBox="1"/>
          <p:nvPr>
            <p:ph type="title"/>
          </p:nvPr>
        </p:nvSpPr>
        <p:spPr>
          <a:xfrm>
            <a:off x="457200" y="9729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UI Visual Design - Overview</a:t>
            </a:r>
            <a:endParaRPr/>
          </a:p>
        </p:txBody>
      </p:sp>
      <p:sp>
        <p:nvSpPr>
          <p:cNvPr id="79" name="Google Shape;79;g3480aeb870c_1_101"/>
          <p:cNvSpPr txBox="1"/>
          <p:nvPr>
            <p:ph type="title"/>
          </p:nvPr>
        </p:nvSpPr>
        <p:spPr>
          <a:xfrm>
            <a:off x="457200" y="13798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lang="en-US" sz="1800"/>
              <a:t>Nate Scott</a:t>
            </a:r>
            <a:endParaRPr b="0" sz="1800"/>
          </a:p>
        </p:txBody>
      </p:sp>
      <p:sp>
        <p:nvSpPr>
          <p:cNvPr id="80" name="Google Shape;80;g3480aeb870c_1_101"/>
          <p:cNvSpPr txBox="1"/>
          <p:nvPr>
            <p:ph idx="1" type="body"/>
          </p:nvPr>
        </p:nvSpPr>
        <p:spPr>
          <a:xfrm>
            <a:off x="266025" y="2065500"/>
            <a:ext cx="4114800" cy="45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544"/>
              </a:spcBef>
              <a:spcAft>
                <a:spcPts val="0"/>
              </a:spcAft>
              <a:buNone/>
            </a:pPr>
            <a:r>
              <a:rPr b="1" lang="en-US" sz="1800"/>
              <a:t>Specifications</a:t>
            </a:r>
            <a:endParaRPr b="1" sz="1800"/>
          </a:p>
          <a:p>
            <a:pPr indent="-316706" lvl="0" marL="457200" rtl="0" algn="l">
              <a:lnSpc>
                <a:spcPct val="115000"/>
              </a:lnSpc>
              <a:spcBef>
                <a:spcPts val="544"/>
              </a:spcBef>
              <a:spcAft>
                <a:spcPts val="0"/>
              </a:spcAft>
              <a:buSzPct val="83333"/>
              <a:buChar char="●"/>
            </a:pPr>
            <a:r>
              <a:rPr lang="en-US" sz="1800"/>
              <a:t>Designed a visually clean and </a:t>
            </a:r>
            <a:r>
              <a:rPr lang="en-US" sz="1800"/>
              <a:t>intuitive</a:t>
            </a:r>
            <a:r>
              <a:rPr lang="en-US" sz="1800"/>
              <a:t> interface across all pages</a:t>
            </a:r>
            <a:endParaRPr sz="1800"/>
          </a:p>
          <a:p>
            <a:pPr indent="-3167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3333"/>
              <a:buChar char="●"/>
            </a:pPr>
            <a:r>
              <a:rPr lang="en-US" sz="1800"/>
              <a:t>Incorporated a consistent theme and background design throughout the application</a:t>
            </a:r>
            <a:endParaRPr sz="1800"/>
          </a:p>
          <a:p>
            <a:pPr indent="-3167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3333"/>
              <a:buChar char="●"/>
            </a:pPr>
            <a:r>
              <a:rPr lang="en-US" sz="1800"/>
              <a:t>Applied uniform button </a:t>
            </a:r>
            <a:r>
              <a:rPr lang="en-US" sz="1800"/>
              <a:t>styling</a:t>
            </a:r>
            <a:r>
              <a:rPr lang="en-US" sz="1800"/>
              <a:t>, layout spacing, and font choices</a:t>
            </a:r>
            <a:endParaRPr sz="1800"/>
          </a:p>
          <a:p>
            <a:pPr indent="-3167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3333"/>
              <a:buChar char="●"/>
            </a:pPr>
            <a:r>
              <a:rPr lang="en-US" sz="1800"/>
              <a:t>Included dynamic and engaging visual elements to enhance user experience</a:t>
            </a:r>
            <a:endParaRPr sz="1800"/>
          </a:p>
          <a:p>
            <a:pPr indent="-3167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3333"/>
              <a:buChar char="●"/>
            </a:pPr>
            <a:r>
              <a:rPr lang="en-US" sz="1800"/>
              <a:t>Designed visual hierarchy to </a:t>
            </a:r>
            <a:r>
              <a:rPr lang="en-US" sz="1800"/>
              <a:t>support intuitive user flow and page navigation</a:t>
            </a:r>
            <a:endParaRPr sz="1800"/>
          </a:p>
          <a:p>
            <a:pPr indent="-3167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3333"/>
              <a:buChar char="●"/>
            </a:pPr>
            <a:r>
              <a:rPr lang="en-US" sz="1800"/>
              <a:t>Maintained a balance between playful design and professional functionality</a:t>
            </a:r>
            <a:endParaRPr sz="1800"/>
          </a:p>
        </p:txBody>
      </p:sp>
      <p:pic>
        <p:nvPicPr>
          <p:cNvPr id="81" name="Google Shape;81;g3480aeb870c_1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725" y="1957975"/>
            <a:ext cx="2155824" cy="19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3480aeb870c_1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9650" y="2702525"/>
            <a:ext cx="2549525" cy="16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3480aeb870c_1_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0825" y="4238526"/>
            <a:ext cx="2549525" cy="1428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3480aeb870c_1_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6500" y="4894075"/>
            <a:ext cx="2155825" cy="1676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49394f7cbb_0_3"/>
          <p:cNvSpPr txBox="1"/>
          <p:nvPr>
            <p:ph idx="1" type="body"/>
          </p:nvPr>
        </p:nvSpPr>
        <p:spPr>
          <a:xfrm>
            <a:off x="381000" y="1970100"/>
            <a:ext cx="4111500" cy="3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544"/>
              </a:spcBef>
              <a:spcAft>
                <a:spcPts val="0"/>
              </a:spcAft>
              <a:buSzPts val="935"/>
              <a:buNone/>
            </a:pPr>
            <a:r>
              <a:rPr lang="en-US" sz="1530" u="sng"/>
              <a:t>Challenges</a:t>
            </a:r>
            <a:endParaRPr sz="1530"/>
          </a:p>
          <a:p>
            <a:pPr indent="-325755" lvl="0" marL="457200" rtl="0" algn="l">
              <a:lnSpc>
                <a:spcPct val="95000"/>
              </a:lnSpc>
              <a:spcBef>
                <a:spcPts val="544"/>
              </a:spcBef>
              <a:spcAft>
                <a:spcPts val="0"/>
              </a:spcAft>
              <a:buSzPts val="1530"/>
              <a:buChar char="●"/>
            </a:pPr>
            <a:r>
              <a:rPr lang="en-US" sz="1530"/>
              <a:t>Ensure consistent visual layout and spacing across all pages and components</a:t>
            </a:r>
            <a:endParaRPr sz="1530"/>
          </a:p>
          <a:p>
            <a:pPr indent="-32575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Char char="○"/>
            </a:pPr>
            <a:r>
              <a:rPr lang="en-US" sz="1530"/>
              <a:t>During and after integration</a:t>
            </a:r>
            <a:endParaRPr sz="1530"/>
          </a:p>
          <a:p>
            <a:pPr indent="-32575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Char char="●"/>
            </a:pPr>
            <a:r>
              <a:rPr lang="en-US" sz="1530"/>
              <a:t>Handle DPI scaling and resolution differences in machines</a:t>
            </a:r>
            <a:endParaRPr sz="1530"/>
          </a:p>
          <a:p>
            <a:pPr indent="-32575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Char char="●"/>
            </a:pPr>
            <a:r>
              <a:rPr lang="en-US" sz="1530"/>
              <a:t>Embed any external images and visual assets within the executable build</a:t>
            </a:r>
            <a:endParaRPr sz="1530"/>
          </a:p>
          <a:p>
            <a:pPr indent="-32575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Char char="●"/>
            </a:pPr>
            <a:r>
              <a:rPr lang="en-US" sz="1530"/>
              <a:t>Create a balance between playful elements and professional tone</a:t>
            </a:r>
            <a:endParaRPr sz="1530"/>
          </a:p>
        </p:txBody>
      </p:sp>
      <p:sp>
        <p:nvSpPr>
          <p:cNvPr id="91" name="Google Shape;91;g349394f7cbb_0_3"/>
          <p:cNvSpPr txBox="1"/>
          <p:nvPr>
            <p:ph type="title"/>
          </p:nvPr>
        </p:nvSpPr>
        <p:spPr>
          <a:xfrm>
            <a:off x="457200" y="9729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UI Visual Design - Challenges/Solutions</a:t>
            </a:r>
            <a:endParaRPr/>
          </a:p>
        </p:txBody>
      </p:sp>
      <p:sp>
        <p:nvSpPr>
          <p:cNvPr id="92" name="Google Shape;92;g349394f7cbb_0_3"/>
          <p:cNvSpPr txBox="1"/>
          <p:nvPr>
            <p:ph type="title"/>
          </p:nvPr>
        </p:nvSpPr>
        <p:spPr>
          <a:xfrm>
            <a:off x="3906900" y="1505700"/>
            <a:ext cx="14457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lang="en-US" sz="1800"/>
              <a:t>Nate Scott</a:t>
            </a:r>
            <a:endParaRPr b="0" sz="1800"/>
          </a:p>
        </p:txBody>
      </p:sp>
      <p:sp>
        <p:nvSpPr>
          <p:cNvPr id="93" name="Google Shape;93;g349394f7cbb_0_3"/>
          <p:cNvSpPr txBox="1"/>
          <p:nvPr>
            <p:ph idx="1" type="body"/>
          </p:nvPr>
        </p:nvSpPr>
        <p:spPr>
          <a:xfrm>
            <a:off x="4420650" y="1970100"/>
            <a:ext cx="4111500" cy="3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544"/>
              </a:spcBef>
              <a:spcAft>
                <a:spcPts val="0"/>
              </a:spcAft>
              <a:buSzPts val="852"/>
              <a:buNone/>
            </a:pPr>
            <a:r>
              <a:rPr lang="en-US" sz="1500" u="sng"/>
              <a:t>Solutions</a:t>
            </a:r>
            <a:endParaRPr sz="1500" u="sng"/>
          </a:p>
          <a:p>
            <a:pPr indent="-323850" lvl="0" marL="457200" rtl="0" algn="l">
              <a:lnSpc>
                <a:spcPct val="95000"/>
              </a:lnSpc>
              <a:spcBef>
                <a:spcPts val="544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Performed multiple tests that confirmed that layout consistency, styling, and visual elements were preserved across all pages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Applied DPI scaling-aware layout with consistent anchoring and relative sizing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Reference any resources programmatically upon deployment of the application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Removed visual elements on data-intensive pages</a:t>
            </a:r>
            <a:endParaRPr sz="1500"/>
          </a:p>
        </p:txBody>
      </p:sp>
      <p:pic>
        <p:nvPicPr>
          <p:cNvPr id="94" name="Google Shape;94;g349394f7cbb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75" y="4683500"/>
            <a:ext cx="2752251" cy="18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349394f7cbb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374" y="4938750"/>
            <a:ext cx="2507813" cy="1746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349394f7cbb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4573" y="4793451"/>
            <a:ext cx="2632227" cy="18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84d839c60_0_6"/>
          <p:cNvSpPr txBox="1"/>
          <p:nvPr>
            <p:ph type="title"/>
          </p:nvPr>
        </p:nvSpPr>
        <p:spPr>
          <a:xfrm>
            <a:off x="457200" y="9729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UI Function - Overview</a:t>
            </a:r>
            <a:endParaRPr/>
          </a:p>
        </p:txBody>
      </p:sp>
      <p:sp>
        <p:nvSpPr>
          <p:cNvPr id="102" name="Google Shape;102;g3484d839c60_0_6"/>
          <p:cNvSpPr txBox="1"/>
          <p:nvPr>
            <p:ph idx="1" type="body"/>
          </p:nvPr>
        </p:nvSpPr>
        <p:spPr>
          <a:xfrm>
            <a:off x="5106900" y="2138925"/>
            <a:ext cx="3579900" cy="3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544"/>
              </a:spcBef>
              <a:spcAft>
                <a:spcPts val="0"/>
              </a:spcAft>
              <a:buNone/>
            </a:pPr>
            <a:r>
              <a:rPr b="1" lang="en-US" sz="1800"/>
              <a:t>Specifications</a:t>
            </a:r>
            <a:endParaRPr b="1" sz="1800"/>
          </a:p>
          <a:p>
            <a:pPr indent="-342900" lvl="0" marL="457200" rtl="0" algn="l">
              <a:spcBef>
                <a:spcPts val="544"/>
              </a:spcBef>
              <a:spcAft>
                <a:spcPts val="0"/>
              </a:spcAft>
              <a:buSzPts val="1800"/>
              <a:buChar char="❖"/>
            </a:pPr>
            <a:r>
              <a:rPr lang="en-US" sz="1800"/>
              <a:t>Allow users to upload images with associated data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sz="1800"/>
              <a:t>Allow users to view all uploads in the Data Library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Provide Previews of each upload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Provide a print layout for multiple selected uploads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sz="1800"/>
              <a:t>Provide real time updates via the Loading Page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sz="1800"/>
              <a:t>Provide all ML generated results via Results Page</a:t>
            </a:r>
            <a:endParaRPr sz="1800"/>
          </a:p>
        </p:txBody>
      </p:sp>
      <p:pic>
        <p:nvPicPr>
          <p:cNvPr id="103" name="Google Shape;103;g3484d839c60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00" y="2827152"/>
            <a:ext cx="4725799" cy="217330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3484d839c60_0_6"/>
          <p:cNvSpPr txBox="1"/>
          <p:nvPr>
            <p:ph type="title"/>
          </p:nvPr>
        </p:nvSpPr>
        <p:spPr>
          <a:xfrm>
            <a:off x="457200" y="13798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lang="en-US" sz="1800"/>
              <a:t>Jack Nelson</a:t>
            </a:r>
            <a:endParaRPr b="0"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80aeb870c_1_107"/>
          <p:cNvSpPr txBox="1"/>
          <p:nvPr>
            <p:ph idx="1" type="body"/>
          </p:nvPr>
        </p:nvSpPr>
        <p:spPr>
          <a:xfrm>
            <a:off x="381000" y="2412175"/>
            <a:ext cx="4124400" cy="24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44"/>
              </a:spcBef>
              <a:spcAft>
                <a:spcPts val="0"/>
              </a:spcAft>
              <a:buNone/>
            </a:pPr>
            <a:r>
              <a:rPr lang="en-US" sz="1800" u="sng"/>
              <a:t>Challenges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544"/>
              </a:spcBef>
              <a:spcAft>
                <a:spcPts val="0"/>
              </a:spcAft>
              <a:buSzPts val="1800"/>
              <a:buChar char="❖"/>
            </a:pPr>
            <a:r>
              <a:rPr lang="en-US" sz="1800"/>
              <a:t>Resize events causing visible lag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sz="1800"/>
              <a:t>Initial thread management causing lag after integration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ML Processes freeze the UI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sz="1800"/>
              <a:t>Improper Indexing between the UI and Database</a:t>
            </a:r>
            <a:endParaRPr sz="1800"/>
          </a:p>
        </p:txBody>
      </p:sp>
      <p:sp>
        <p:nvSpPr>
          <p:cNvPr id="110" name="Google Shape;110;g3480aeb870c_1_107"/>
          <p:cNvSpPr txBox="1"/>
          <p:nvPr>
            <p:ph type="title"/>
          </p:nvPr>
        </p:nvSpPr>
        <p:spPr>
          <a:xfrm>
            <a:off x="457200" y="9729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UI Function - Challenges/Solutions</a:t>
            </a:r>
            <a:endParaRPr/>
          </a:p>
        </p:txBody>
      </p:sp>
      <p:sp>
        <p:nvSpPr>
          <p:cNvPr id="111" name="Google Shape;111;g3480aeb870c_1_107"/>
          <p:cNvSpPr txBox="1"/>
          <p:nvPr>
            <p:ph type="title"/>
          </p:nvPr>
        </p:nvSpPr>
        <p:spPr>
          <a:xfrm>
            <a:off x="457200" y="13798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lang="en-US" sz="1800"/>
              <a:t>Jack Nelson</a:t>
            </a:r>
            <a:endParaRPr b="0" sz="1800"/>
          </a:p>
        </p:txBody>
      </p:sp>
      <p:sp>
        <p:nvSpPr>
          <p:cNvPr id="112" name="Google Shape;112;g3480aeb870c_1_107"/>
          <p:cNvSpPr txBox="1"/>
          <p:nvPr>
            <p:ph idx="1" type="body"/>
          </p:nvPr>
        </p:nvSpPr>
        <p:spPr>
          <a:xfrm>
            <a:off x="4657800" y="2412175"/>
            <a:ext cx="4124400" cy="27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44"/>
              </a:spcBef>
              <a:spcAft>
                <a:spcPts val="0"/>
              </a:spcAft>
              <a:buNone/>
            </a:pPr>
            <a:r>
              <a:rPr lang="en-US" sz="1800" u="sng"/>
              <a:t>Solutions</a:t>
            </a:r>
            <a:endParaRPr sz="1800" u="sng"/>
          </a:p>
          <a:p>
            <a:pPr indent="-342900" lvl="0" marL="457200" rtl="0" algn="l">
              <a:lnSpc>
                <a:spcPct val="115000"/>
              </a:lnSpc>
              <a:spcBef>
                <a:spcPts val="544"/>
              </a:spcBef>
              <a:spcAft>
                <a:spcPts val="0"/>
              </a:spcAft>
              <a:buSzPts val="1800"/>
              <a:buChar char="❖"/>
            </a:pPr>
            <a:r>
              <a:rPr lang="en-US" sz="1800"/>
              <a:t>Change dynamically determined resizing with anchors and panels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sz="1800"/>
              <a:t>Offload ML Processes and large image passing to prevent UI freezes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sz="1800"/>
              <a:t>Utilized Global list “GlobalData” to push all upload info at once, rather than in increments</a:t>
            </a:r>
            <a:endParaRPr sz="1800"/>
          </a:p>
        </p:txBody>
      </p:sp>
      <p:pic>
        <p:nvPicPr>
          <p:cNvPr id="113" name="Google Shape;113;g3480aeb870c_1_107"/>
          <p:cNvPicPr preferRelativeResize="0"/>
          <p:nvPr/>
        </p:nvPicPr>
        <p:blipFill rotWithShape="1">
          <a:blip r:embed="rId3">
            <a:alphaModFix/>
          </a:blip>
          <a:srcRect b="0" l="655" r="0" t="0"/>
          <a:stretch/>
        </p:blipFill>
        <p:spPr>
          <a:xfrm>
            <a:off x="1008203" y="4939600"/>
            <a:ext cx="2706150" cy="15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05d036c9a_0_1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Database Overview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0000"/>
              <a:buFont typeface="Arial"/>
              <a:buNone/>
            </a:pPr>
            <a:r>
              <a:rPr b="0" lang="en-US" sz="2000"/>
              <a:t>Arnav Gokhale</a:t>
            </a:r>
            <a:endParaRPr b="0" sz="2000"/>
          </a:p>
        </p:txBody>
      </p:sp>
      <p:sp>
        <p:nvSpPr>
          <p:cNvPr id="119" name="Google Shape;119;g3405d036c9a_0_10"/>
          <p:cNvSpPr txBox="1"/>
          <p:nvPr>
            <p:ph idx="1" type="body"/>
          </p:nvPr>
        </p:nvSpPr>
        <p:spPr>
          <a:xfrm>
            <a:off x="329425" y="2162075"/>
            <a:ext cx="8357400" cy="4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spcBef>
                <a:spcPts val="544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Efficiently store, retrieve, and manage all ML analysis results, as well as associated image data</a:t>
            </a:r>
            <a:endParaRPr/>
          </a:p>
          <a:p>
            <a:pPr indent="0" lvl="0" marL="457200" rtl="0" algn="l">
              <a:spcBef>
                <a:spcPts val="544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-334327" lvl="0" marL="457200" rtl="0" algn="l">
              <a:spcBef>
                <a:spcPts val="544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SQL-based relational </a:t>
            </a:r>
            <a:r>
              <a:rPr lang="en-US"/>
              <a:t>database</a:t>
            </a:r>
            <a:r>
              <a:rPr lang="en-US"/>
              <a:t>, deployed on cloud </a:t>
            </a:r>
            <a:r>
              <a:rPr lang="en-US"/>
              <a:t>infrastructure</a:t>
            </a:r>
            <a:r>
              <a:rPr lang="en-US"/>
              <a:t> (Azure Microsoft SQL)</a:t>
            </a:r>
            <a:endParaRPr/>
          </a:p>
          <a:p>
            <a:pPr indent="0" lvl="0" marL="457200" rtl="0" algn="l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544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Tested against identical datasets in different environments to ensure reliability, robustness and </a:t>
            </a:r>
            <a:r>
              <a:rPr lang="en-US"/>
              <a:t>compatibility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405d036c9a_0_2"/>
          <p:cNvSpPr txBox="1"/>
          <p:nvPr>
            <p:ph type="title"/>
          </p:nvPr>
        </p:nvSpPr>
        <p:spPr>
          <a:xfrm>
            <a:off x="405650" y="884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Database Challenges &amp; Solutions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0000"/>
              <a:buFont typeface="Arial"/>
              <a:buNone/>
            </a:pPr>
            <a:r>
              <a:rPr b="0" lang="en-US" sz="2000"/>
              <a:t>Arnav Gokhale</a:t>
            </a:r>
            <a:endParaRPr/>
          </a:p>
        </p:txBody>
      </p:sp>
      <p:sp>
        <p:nvSpPr>
          <p:cNvPr id="125" name="Google Shape;125;g3405d036c9a_0_2"/>
          <p:cNvSpPr txBox="1"/>
          <p:nvPr/>
        </p:nvSpPr>
        <p:spPr>
          <a:xfrm>
            <a:off x="0" y="1687875"/>
            <a:ext cx="4236000" cy="5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dk1"/>
                </a:solidFill>
              </a:rPr>
              <a:t>Challenges</a:t>
            </a:r>
            <a:endParaRPr sz="2500" u="sng">
              <a:solidFill>
                <a:schemeClr val="dk1"/>
              </a:solidFill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Sync Pull Request</a:t>
            </a:r>
            <a:endParaRPr sz="2200">
              <a:solidFill>
                <a:schemeClr val="dk1"/>
              </a:solidFill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Timing out Errors</a:t>
            </a:r>
            <a:endParaRPr sz="2200">
              <a:solidFill>
                <a:schemeClr val="dk1"/>
              </a:solidFill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Dropping connections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dk1"/>
                </a:solidFill>
              </a:rPr>
              <a:t>Solutions</a:t>
            </a:r>
            <a:endParaRPr sz="2500" u="sng">
              <a:solidFill>
                <a:schemeClr val="dk1"/>
              </a:solidFill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Better table management</a:t>
            </a:r>
            <a:endParaRPr sz="2200">
              <a:solidFill>
                <a:schemeClr val="dk1"/>
              </a:solidFill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Increase time_out, compression, implementing driver</a:t>
            </a:r>
            <a:endParaRPr sz="2200">
              <a:solidFill>
                <a:schemeClr val="dk1"/>
              </a:solidFill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Auto-Pause Delay, connection string runs multiple times on button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26" name="Google Shape;126;g3405d036c9a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150" y="1956625"/>
            <a:ext cx="4725299" cy="448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3405d036c9a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5600" y="2514275"/>
            <a:ext cx="1972252" cy="234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3405d036c9a_0_2"/>
          <p:cNvPicPr preferRelativeResize="0"/>
          <p:nvPr/>
        </p:nvPicPr>
        <p:blipFill rotWithShape="1">
          <a:blip r:embed="rId5">
            <a:alphaModFix/>
          </a:blip>
          <a:srcRect b="0" l="0" r="0" t="16471"/>
          <a:stretch/>
        </p:blipFill>
        <p:spPr>
          <a:xfrm>
            <a:off x="6515600" y="3143824"/>
            <a:ext cx="1972249" cy="14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